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</p:sldIdLst>
  <p:notesMasterIdLst>
    <p:notesMasterId r:id="rId79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notesMaster" Target="notesMasters/notesMaster1.xml"/><Relationship Id="rId80" Type="http://schemas.openxmlformats.org/officeDocument/2006/relationships/presProps" Target="presProps.xml"/><Relationship Id="rId81" Type="http://schemas.openxmlformats.org/officeDocument/2006/relationships/viewProps" Target="viewProps.xml"/><Relationship Id="rId82" Type="http://schemas.openxmlformats.org/officeDocument/2006/relationships/theme" Target="theme/theme1.xml"/><Relationship Id="rId8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38-image-1.png>
</file>

<file path=ppt/media/Slide-39-image-1.png>
</file>

<file path=ppt/media/Slide-4-image-1.png>
</file>

<file path=ppt/media/Slide-40-image-1.png>
</file>

<file path=ppt/media/Slide-41-image-1.png>
</file>

<file path=ppt/media/Slide-42-image-1.png>
</file>

<file path=ppt/media/Slide-43-image-1.png>
</file>

<file path=ppt/media/Slide-44-image-1.png>
</file>

<file path=ppt/media/Slide-45-image-1.png>
</file>

<file path=ppt/media/Slide-46-image-1.png>
</file>

<file path=ppt/media/Slide-47-image-1.png>
</file>

<file path=ppt/media/Slide-48-image-1.png>
</file>

<file path=ppt/media/Slide-49-image-1.png>
</file>

<file path=ppt/media/Slide-5-image-1.png>
</file>

<file path=ppt/media/Slide-50-image-1.png>
</file>

<file path=ppt/media/Slide-51-image-1.png>
</file>

<file path=ppt/media/Slide-52-image-1.png>
</file>

<file path=ppt/media/Slide-53-image-1.png>
</file>

<file path=ppt/media/Slide-54-image-1.png>
</file>

<file path=ppt/media/Slide-55-image-1.png>
</file>

<file path=ppt/media/Slide-56-image-1.png>
</file>

<file path=ppt/media/Slide-57-image-1.png>
</file>

<file path=ppt/media/Slide-58-image-1.png>
</file>

<file path=ppt/media/Slide-59-image-1.png>
</file>

<file path=ppt/media/Slide-6-image-1.png>
</file>

<file path=ppt/media/Slide-60-image-1.png>
</file>

<file path=ppt/media/Slide-61-image-1.png>
</file>

<file path=ppt/media/Slide-62-image-1.png>
</file>

<file path=ppt/media/Slide-63-image-1.png>
</file>

<file path=ppt/media/Slide-64-image-1.png>
</file>

<file path=ppt/media/Slide-65-image-1.png>
</file>

<file path=ppt/media/Slide-66-image-1.png>
</file>

<file path=ppt/media/Slide-67-image-1.png>
</file>

<file path=ppt/media/Slide-68-image-1.png>
</file>

<file path=ppt/media/Slide-69-image-1.png>
</file>

<file path=ppt/media/Slide-7-image-1.png>
</file>

<file path=ppt/media/Slide-70-image-1.png>
</file>

<file path=ppt/media/Slide-71-image-1.png>
</file>

<file path=ppt/media/Slide-72-image-1.png>
</file>

<file path=ppt/media/Slide-73-image-1.png>
</file>

<file path=ppt/media/Slide-74-image-1.png>
</file>

<file path=ppt/media/Slide-75-image-1.png>
</file>

<file path=ppt/media/Slide-76-image-1.png>
</file>

<file path=ppt/media/Slide-7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444003" y="1624310"/>
            <a:ext cx="4255844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PHONETICS</a:t>
            </a:r>
            <a:endParaRPr lang="en-US" sz="5400" dirty="0"/>
          </a:p>
        </p:txBody>
      </p:sp>
      <p:sp>
        <p:nvSpPr>
          <p:cNvPr id="3" name="Text 1"/>
          <p:cNvSpPr/>
          <p:nvPr/>
        </p:nvSpPr>
        <p:spPr>
          <a:xfrm>
            <a:off x="2499262" y="2500610"/>
            <a:ext cx="4145179" cy="5079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3600" b="1" dirty="0">
                <a:solidFill>
                  <a:srgbClr val="FFD7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QUIZ CHALLENGE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2797103" y="3199061"/>
            <a:ext cx="3549497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20"/>
              </a:lnSpc>
              <a:buNone/>
            </a:pPr>
            <a:r>
              <a:rPr lang="en-US" sz="1800" b="1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Test Your Knowledge of Sounds</a:t>
            </a:r>
            <a:endParaRPr lang="en-US"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83968" y="1356420"/>
            <a:ext cx="1376065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64517" y="1451670"/>
            <a:ext cx="10149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4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913775" y="2118420"/>
            <a:ext cx="131645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though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3426954" y="3147120"/>
            <a:ext cx="1013296" cy="639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040"/>
              </a:lnSpc>
              <a:buNone/>
            </a:pPr>
            <a:r>
              <a:rPr lang="en-US" sz="3600" b="1" dirty="0">
                <a:solidFill>
                  <a:srgbClr val="FFD700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/ðoʊ/</a:t>
            </a:r>
            <a:endParaRPr lang="en-US" sz="3600" dirty="0"/>
          </a:p>
        </p:txBody>
      </p:sp>
      <p:sp>
        <p:nvSpPr>
          <p:cNvPr id="6" name="Text 4"/>
          <p:cNvSpPr/>
          <p:nvPr/>
        </p:nvSpPr>
        <p:spPr>
          <a:xfrm>
            <a:off x="4609953" y="3227040"/>
            <a:ext cx="1108022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27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voiced</a:t>
            </a:r>
            <a:endParaRPr lang="en-US" sz="27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66393" y="1512540"/>
            <a:ext cx="1611064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83455" y="1626840"/>
            <a:ext cx="117694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5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4247748" y="2312640"/>
            <a:ext cx="648206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silk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3113007" y="3150840"/>
            <a:ext cx="2917838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270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_______________</a:t>
            </a:r>
            <a:endParaRPr lang="en-US" sz="27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83968" y="1356420"/>
            <a:ext cx="1376065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64517" y="1451670"/>
            <a:ext cx="10149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5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4247897" y="2118420"/>
            <a:ext cx="648206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silk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3222802" y="3147120"/>
            <a:ext cx="963656" cy="639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040"/>
              </a:lnSpc>
              <a:buNone/>
            </a:pPr>
            <a:r>
              <a:rPr lang="en-US" sz="3600" b="1" dirty="0">
                <a:solidFill>
                  <a:srgbClr val="FFD700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/sɪlk/</a:t>
            </a:r>
            <a:endParaRPr lang="en-US" sz="3600" dirty="0"/>
          </a:p>
        </p:txBody>
      </p:sp>
      <p:sp>
        <p:nvSpPr>
          <p:cNvPr id="6" name="Text 4"/>
          <p:cNvSpPr/>
          <p:nvPr/>
        </p:nvSpPr>
        <p:spPr>
          <a:xfrm>
            <a:off x="4352068" y="3227040"/>
            <a:ext cx="1575125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27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voiceless</a:t>
            </a:r>
            <a:endParaRPr lang="en-US" sz="27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66393" y="1512540"/>
            <a:ext cx="1611064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83455" y="1626840"/>
            <a:ext cx="117694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6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4226344" y="2312640"/>
            <a:ext cx="69101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pan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3113007" y="3150840"/>
            <a:ext cx="2917838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270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_______________</a:t>
            </a:r>
            <a:endParaRPr lang="en-US" sz="27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83968" y="1356420"/>
            <a:ext cx="1376065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64517" y="1451670"/>
            <a:ext cx="10149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6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4226493" y="2118420"/>
            <a:ext cx="69101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pan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3376251" y="3147120"/>
            <a:ext cx="1114702" cy="639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040"/>
              </a:lnSpc>
              <a:buNone/>
            </a:pPr>
            <a:r>
              <a:rPr lang="en-US" sz="3600" b="1" dirty="0">
                <a:solidFill>
                  <a:srgbClr val="FFD700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/pæn/</a:t>
            </a:r>
            <a:endParaRPr lang="en-US" sz="3600" dirty="0"/>
          </a:p>
        </p:txBody>
      </p:sp>
      <p:sp>
        <p:nvSpPr>
          <p:cNvPr id="6" name="Text 4"/>
          <p:cNvSpPr/>
          <p:nvPr/>
        </p:nvSpPr>
        <p:spPr>
          <a:xfrm>
            <a:off x="4659661" y="3227040"/>
            <a:ext cx="1108022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27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voiced</a:t>
            </a:r>
            <a:endParaRPr lang="en-US" sz="27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66393" y="1512540"/>
            <a:ext cx="1611064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83455" y="1626840"/>
            <a:ext cx="117694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7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4021254" y="2312640"/>
            <a:ext cx="1101343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wham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3113007" y="3150840"/>
            <a:ext cx="2917838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270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_______________</a:t>
            </a:r>
            <a:endParaRPr lang="en-US" sz="27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83968" y="1356420"/>
            <a:ext cx="1376065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64517" y="1451670"/>
            <a:ext cx="10149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7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4021254" y="2118420"/>
            <a:ext cx="1101343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wham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3273024" y="3147120"/>
            <a:ext cx="1321156" cy="639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040"/>
              </a:lnSpc>
              <a:buNone/>
            </a:pPr>
            <a:r>
              <a:rPr lang="en-US" sz="3600" b="1" dirty="0">
                <a:solidFill>
                  <a:srgbClr val="FFD700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/wæm/</a:t>
            </a:r>
            <a:endParaRPr lang="en-US" sz="3600" dirty="0"/>
          </a:p>
        </p:txBody>
      </p:sp>
      <p:sp>
        <p:nvSpPr>
          <p:cNvPr id="6" name="Text 4"/>
          <p:cNvSpPr/>
          <p:nvPr/>
        </p:nvSpPr>
        <p:spPr>
          <a:xfrm>
            <a:off x="4760864" y="3227040"/>
            <a:ext cx="1108022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27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voiced</a:t>
            </a:r>
            <a:endParaRPr lang="en-US" sz="27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66393" y="1512540"/>
            <a:ext cx="1611064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83455" y="1626840"/>
            <a:ext cx="117694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8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966758" y="2312640"/>
            <a:ext cx="1210187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smack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3113007" y="3150840"/>
            <a:ext cx="2917838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270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_______________</a:t>
            </a:r>
            <a:endParaRPr lang="en-US" sz="27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83819" y="1356420"/>
            <a:ext cx="1376065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64368" y="1451670"/>
            <a:ext cx="10149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8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966758" y="2118420"/>
            <a:ext cx="1210187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smack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2991908" y="3147120"/>
            <a:ext cx="1425294" cy="639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040"/>
              </a:lnSpc>
              <a:buNone/>
            </a:pPr>
            <a:r>
              <a:rPr lang="en-US" sz="3600" b="1" dirty="0">
                <a:solidFill>
                  <a:srgbClr val="FFD700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/smæk/</a:t>
            </a:r>
            <a:endParaRPr lang="en-US" sz="3600" dirty="0"/>
          </a:p>
        </p:txBody>
      </p:sp>
      <p:sp>
        <p:nvSpPr>
          <p:cNvPr id="6" name="Text 4"/>
          <p:cNvSpPr/>
          <p:nvPr/>
        </p:nvSpPr>
        <p:spPr>
          <a:xfrm>
            <a:off x="4578287" y="3227040"/>
            <a:ext cx="1575125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27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voiceless</a:t>
            </a:r>
            <a:endParaRPr lang="en-US" sz="27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66393" y="1512540"/>
            <a:ext cx="1611064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83455" y="1626840"/>
            <a:ext cx="117694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9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4118409" y="2312640"/>
            <a:ext cx="907033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splat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3113007" y="3150840"/>
            <a:ext cx="2917838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270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_______________</a:t>
            </a:r>
            <a:endParaRPr lang="en-US" sz="2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94679" y="1783110"/>
            <a:ext cx="2754344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3900" b="1" dirty="0">
                <a:solidFill>
                  <a:srgbClr val="FFD7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SECTION 1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1739630" y="2507010"/>
            <a:ext cx="5664592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6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Which of the following words end with</a:t>
            </a:r>
            <a:endParaRPr lang="en-US" sz="2400" dirty="0"/>
          </a:p>
          <a:p>
            <a:pPr algn="ctr" indent="0" marL="0">
              <a:lnSpc>
                <a:spcPts val="336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</a:t>
            </a:r>
            <a:endParaRPr lang="en-US" sz="2400" dirty="0"/>
          </a:p>
          <a:p>
            <a:pPr algn="ctr" indent="0" marL="0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D7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VOICED</a:t>
            </a:r>
            <a:pPr algn="ctr" indent="0" marL="0">
              <a:lnSpc>
                <a:spcPts val="336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or </a:t>
            </a:r>
            <a:pPr algn="ctr" indent="0" marL="0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D7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VOICELESS</a:t>
            </a:r>
            <a:pPr algn="ctr" indent="0" marL="0">
              <a:lnSpc>
                <a:spcPts val="336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sounds?</a:t>
            </a:r>
            <a:endParaRPr lang="en-US" sz="24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83968" y="1356420"/>
            <a:ext cx="1376065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64517" y="1451670"/>
            <a:ext cx="10149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9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4118409" y="2118420"/>
            <a:ext cx="907033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splat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3043824" y="3147120"/>
            <a:ext cx="1321612" cy="639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040"/>
              </a:lnSpc>
              <a:buNone/>
            </a:pPr>
            <a:r>
              <a:rPr lang="en-US" sz="3600" b="1" dirty="0">
                <a:solidFill>
                  <a:srgbClr val="FFD700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/splæt/</a:t>
            </a:r>
            <a:endParaRPr lang="en-US" sz="3600" dirty="0"/>
          </a:p>
        </p:txBody>
      </p:sp>
      <p:sp>
        <p:nvSpPr>
          <p:cNvPr id="6" name="Text 4"/>
          <p:cNvSpPr/>
          <p:nvPr/>
        </p:nvSpPr>
        <p:spPr>
          <a:xfrm>
            <a:off x="4527536" y="3227040"/>
            <a:ext cx="1575125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27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voiceless</a:t>
            </a:r>
            <a:endParaRPr lang="en-US" sz="27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13411" y="1512540"/>
            <a:ext cx="1717030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29412" y="1626840"/>
            <a:ext cx="128502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10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4107783" y="2312640"/>
            <a:ext cx="928286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huge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3113007" y="3150840"/>
            <a:ext cx="2917838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270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_______________</a:t>
            </a:r>
            <a:endParaRPr lang="en-US" sz="27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30836" y="1356420"/>
            <a:ext cx="1482030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10326" y="1451670"/>
            <a:ext cx="1123051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10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4107783" y="2118420"/>
            <a:ext cx="928286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huge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3165547" y="3147120"/>
            <a:ext cx="1535960" cy="639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040"/>
              </a:lnSpc>
              <a:buNone/>
            </a:pPr>
            <a:r>
              <a:rPr lang="en-US" sz="3600" b="1" dirty="0">
                <a:solidFill>
                  <a:srgbClr val="FFD700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/hjuːdʒ/</a:t>
            </a:r>
            <a:endParaRPr lang="en-US" sz="3600" dirty="0"/>
          </a:p>
        </p:txBody>
      </p:sp>
      <p:sp>
        <p:nvSpPr>
          <p:cNvPr id="6" name="Text 4"/>
          <p:cNvSpPr/>
          <p:nvPr/>
        </p:nvSpPr>
        <p:spPr>
          <a:xfrm>
            <a:off x="4866086" y="3227040"/>
            <a:ext cx="1108022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27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voiced</a:t>
            </a:r>
            <a:endParaRPr lang="en-US" sz="27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20405" y="1512540"/>
            <a:ext cx="1702891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36549" y="1626840"/>
            <a:ext cx="127060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11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891613" y="2312640"/>
            <a:ext cx="136062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choose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3113007" y="3150840"/>
            <a:ext cx="2917838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270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_______________</a:t>
            </a:r>
            <a:endParaRPr lang="en-US" sz="27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37980" y="1356420"/>
            <a:ext cx="1467892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17611" y="1451670"/>
            <a:ext cx="110863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11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891613" y="2118420"/>
            <a:ext cx="136062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choose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3357884" y="3147120"/>
            <a:ext cx="1151287" cy="639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040"/>
              </a:lnSpc>
              <a:buNone/>
            </a:pPr>
            <a:r>
              <a:rPr lang="en-US" sz="3600" b="1" dirty="0">
                <a:solidFill>
                  <a:srgbClr val="FFD700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/tʃuːz/</a:t>
            </a:r>
            <a:endParaRPr lang="en-US" sz="3600" dirty="0"/>
          </a:p>
        </p:txBody>
      </p:sp>
      <p:sp>
        <p:nvSpPr>
          <p:cNvPr id="6" name="Text 4"/>
          <p:cNvSpPr/>
          <p:nvPr/>
        </p:nvSpPr>
        <p:spPr>
          <a:xfrm>
            <a:off x="4677521" y="3227040"/>
            <a:ext cx="1108022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27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voiced</a:t>
            </a:r>
            <a:endParaRPr lang="en-US" sz="27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94828" y="1783110"/>
            <a:ext cx="2754344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3900" b="1" dirty="0">
                <a:solidFill>
                  <a:srgbClr val="FFD7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SECTION 2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2568026" y="2507010"/>
            <a:ext cx="4007947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6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Circle all the sounds below</a:t>
            </a:r>
            <a:endParaRPr lang="en-US" sz="2400" dirty="0"/>
          </a:p>
          <a:p>
            <a:pPr algn="ctr" indent="0" marL="0">
              <a:lnSpc>
                <a:spcPts val="336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that are </a:t>
            </a:r>
            <a:endParaRPr lang="en-US" sz="2400" dirty="0"/>
          </a:p>
          <a:p>
            <a:pPr algn="ctr" indent="0" marL="0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D7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VOICED</a:t>
            </a:r>
            <a:endParaRPr lang="en-US" sz="24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85356" y="1055340"/>
            <a:ext cx="2972991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288798" y="1169640"/>
            <a:ext cx="256610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IDENTIFY VOICED SOUNDS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2131814" y="1855440"/>
            <a:ext cx="4880223" cy="2232571"/>
          </a:xfrm>
          <a:prstGeom prst="roundRect">
            <a:avLst>
              <a:gd name="adj" fmla="val 8533"/>
            </a:avLst>
          </a:prstGeom>
          <a:solidFill>
            <a:srgbClr val="FFFFFF">
              <a:alpha val="15000"/>
            </a:srgbClr>
          </a:solidFill>
          <a:ln w="19050">
            <a:solidFill>
              <a:srgbClr val="FFFFFF"/>
            </a:solidFill>
          </a:ln>
          <a:effectLst>
            <a:outerShdw sx="100000" sy="100000" kx="0" ky="0" algn="bl" rotWithShape="0" blurRad="304800" dist="762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2450924" y="2179290"/>
            <a:ext cx="483498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[l]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3077341" y="2179290"/>
            <a:ext cx="483498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[s]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3703759" y="2179290"/>
            <a:ext cx="483498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[v]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4330177" y="2179290"/>
            <a:ext cx="483498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[h]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4956594" y="2179290"/>
            <a:ext cx="483498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[w]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5583012" y="2179290"/>
            <a:ext cx="483498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[r]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6209429" y="2179290"/>
            <a:ext cx="483498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[z]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2450924" y="2758380"/>
            <a:ext cx="483498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[d]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3077341" y="2758380"/>
            <a:ext cx="483498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[g]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3703759" y="2758380"/>
            <a:ext cx="483498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[a]</a:t>
            </a:r>
            <a:endParaRPr lang="en-US" sz="2400" dirty="0"/>
          </a:p>
        </p:txBody>
      </p:sp>
      <p:sp>
        <p:nvSpPr>
          <p:cNvPr id="15" name="Text 13"/>
          <p:cNvSpPr/>
          <p:nvPr/>
        </p:nvSpPr>
        <p:spPr>
          <a:xfrm>
            <a:off x="4330177" y="2758380"/>
            <a:ext cx="483498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[m]</a:t>
            </a:r>
            <a:endParaRPr lang="en-US" sz="2400" dirty="0"/>
          </a:p>
        </p:txBody>
      </p:sp>
      <p:sp>
        <p:nvSpPr>
          <p:cNvPr id="16" name="Text 14"/>
          <p:cNvSpPr/>
          <p:nvPr/>
        </p:nvSpPr>
        <p:spPr>
          <a:xfrm>
            <a:off x="4956594" y="2758380"/>
            <a:ext cx="483498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[θ]</a:t>
            </a:r>
            <a:endParaRPr lang="en-US" sz="2400" dirty="0"/>
          </a:p>
        </p:txBody>
      </p:sp>
      <p:sp>
        <p:nvSpPr>
          <p:cNvPr id="17" name="Text 15"/>
          <p:cNvSpPr/>
          <p:nvPr/>
        </p:nvSpPr>
        <p:spPr>
          <a:xfrm>
            <a:off x="5583012" y="2758380"/>
            <a:ext cx="483498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[ð]</a:t>
            </a:r>
            <a:endParaRPr lang="en-US" sz="2400" dirty="0"/>
          </a:p>
        </p:txBody>
      </p:sp>
      <p:sp>
        <p:nvSpPr>
          <p:cNvPr id="18" name="Text 16"/>
          <p:cNvSpPr/>
          <p:nvPr/>
        </p:nvSpPr>
        <p:spPr>
          <a:xfrm>
            <a:off x="6209429" y="2758380"/>
            <a:ext cx="483498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[k]</a:t>
            </a:r>
            <a:endParaRPr lang="en-US" sz="2400" dirty="0"/>
          </a:p>
        </p:txBody>
      </p:sp>
      <p:sp>
        <p:nvSpPr>
          <p:cNvPr id="19" name="Text 17"/>
          <p:cNvSpPr/>
          <p:nvPr/>
        </p:nvSpPr>
        <p:spPr>
          <a:xfrm>
            <a:off x="2450924" y="3337471"/>
            <a:ext cx="483498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[b]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3077341" y="3337471"/>
            <a:ext cx="483498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[t]</a:t>
            </a:r>
            <a:endParaRPr lang="en-US" sz="2400" dirty="0"/>
          </a:p>
        </p:txBody>
      </p:sp>
      <p:sp>
        <p:nvSpPr>
          <p:cNvPr id="21" name="Text 19"/>
          <p:cNvSpPr/>
          <p:nvPr/>
        </p:nvSpPr>
        <p:spPr>
          <a:xfrm>
            <a:off x="3703759" y="3337471"/>
            <a:ext cx="483498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[p]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4330177" y="3337471"/>
            <a:ext cx="483498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[o]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4956594" y="3337471"/>
            <a:ext cx="483498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[f]</a:t>
            </a:r>
            <a:endParaRPr lang="en-US" sz="240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82144" y="1154609"/>
            <a:ext cx="1979414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756660" y="1249859"/>
            <a:ext cx="163038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VOICED SOUNDS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1297335" y="1916609"/>
            <a:ext cx="6549182" cy="2072283"/>
          </a:xfrm>
          <a:prstGeom prst="roundRect">
            <a:avLst>
              <a:gd name="adj" fmla="val 9193"/>
            </a:avLst>
          </a:prstGeom>
          <a:solidFill>
            <a:srgbClr val="FFFFFF">
              <a:alpha val="15000"/>
            </a:srgbClr>
          </a:solidFill>
          <a:ln w="19050">
            <a:solidFill>
              <a:srgbClr val="FFFFFF"/>
            </a:solidFill>
          </a:ln>
          <a:effectLst>
            <a:outerShdw sx="100000" sy="100000" kx="0" ky="0" algn="bl" rotWithShape="0" blurRad="304800" dist="762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1614060" y="2240459"/>
            <a:ext cx="726689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[l] ✓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2478901" y="2240459"/>
            <a:ext cx="726689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dirty="0">
                <a:solidFill>
                  <a:srgbClr val="FFFFFF">
                    <a:alpha val="5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[s]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3343741" y="2240459"/>
            <a:ext cx="726689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[v] ✓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4208581" y="2240459"/>
            <a:ext cx="726689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dirty="0">
                <a:solidFill>
                  <a:srgbClr val="FFFFFF">
                    <a:alpha val="5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[h]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5073421" y="2240459"/>
            <a:ext cx="726689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[w] ✓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5938262" y="2240459"/>
            <a:ext cx="726689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[r] ✓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6803102" y="2240459"/>
            <a:ext cx="726689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[z] ✓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1614060" y="2766120"/>
            <a:ext cx="726689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[d] ✓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2478901" y="2766120"/>
            <a:ext cx="726689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[g] ✓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3343741" y="2766120"/>
            <a:ext cx="726689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[a] ✓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4208581" y="2766120"/>
            <a:ext cx="726689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[m] ✓</a:t>
            </a:r>
            <a:endParaRPr lang="en-US" sz="2100" dirty="0"/>
          </a:p>
        </p:txBody>
      </p:sp>
      <p:sp>
        <p:nvSpPr>
          <p:cNvPr id="16" name="Text 14"/>
          <p:cNvSpPr/>
          <p:nvPr/>
        </p:nvSpPr>
        <p:spPr>
          <a:xfrm>
            <a:off x="5073421" y="2766120"/>
            <a:ext cx="726689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dirty="0">
                <a:solidFill>
                  <a:srgbClr val="FFFFFF">
                    <a:alpha val="5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[θ]</a:t>
            </a:r>
            <a:endParaRPr lang="en-US" sz="2100" dirty="0"/>
          </a:p>
        </p:txBody>
      </p:sp>
      <p:sp>
        <p:nvSpPr>
          <p:cNvPr id="17" name="Text 15"/>
          <p:cNvSpPr/>
          <p:nvPr/>
        </p:nvSpPr>
        <p:spPr>
          <a:xfrm>
            <a:off x="5938262" y="2766120"/>
            <a:ext cx="726689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[ð] ✓</a:t>
            </a:r>
            <a:endParaRPr lang="en-US" sz="2100" dirty="0"/>
          </a:p>
        </p:txBody>
      </p:sp>
      <p:sp>
        <p:nvSpPr>
          <p:cNvPr id="18" name="Text 16"/>
          <p:cNvSpPr/>
          <p:nvPr/>
        </p:nvSpPr>
        <p:spPr>
          <a:xfrm>
            <a:off x="6803102" y="2766120"/>
            <a:ext cx="726689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dirty="0">
                <a:solidFill>
                  <a:srgbClr val="FFFFFF">
                    <a:alpha val="5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[k]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1614060" y="3291780"/>
            <a:ext cx="726689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[b] ✓</a:t>
            </a:r>
            <a:endParaRPr lang="en-US" sz="2100" dirty="0"/>
          </a:p>
        </p:txBody>
      </p:sp>
      <p:sp>
        <p:nvSpPr>
          <p:cNvPr id="20" name="Text 18"/>
          <p:cNvSpPr/>
          <p:nvPr/>
        </p:nvSpPr>
        <p:spPr>
          <a:xfrm>
            <a:off x="2478901" y="3291780"/>
            <a:ext cx="726689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dirty="0">
                <a:solidFill>
                  <a:srgbClr val="FFFFFF">
                    <a:alpha val="5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[t]</a:t>
            </a:r>
            <a:endParaRPr lang="en-US" sz="2100" dirty="0"/>
          </a:p>
        </p:txBody>
      </p:sp>
      <p:sp>
        <p:nvSpPr>
          <p:cNvPr id="21" name="Text 19"/>
          <p:cNvSpPr/>
          <p:nvPr/>
        </p:nvSpPr>
        <p:spPr>
          <a:xfrm>
            <a:off x="3343741" y="3291780"/>
            <a:ext cx="726689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dirty="0">
                <a:solidFill>
                  <a:srgbClr val="FFFFFF">
                    <a:alpha val="5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[p]</a:t>
            </a:r>
            <a:endParaRPr lang="en-US" sz="2100" dirty="0"/>
          </a:p>
        </p:txBody>
      </p:sp>
      <p:sp>
        <p:nvSpPr>
          <p:cNvPr id="22" name="Text 20"/>
          <p:cNvSpPr/>
          <p:nvPr/>
        </p:nvSpPr>
        <p:spPr>
          <a:xfrm>
            <a:off x="4208581" y="3291780"/>
            <a:ext cx="726689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[o] ✓</a:t>
            </a:r>
            <a:endParaRPr lang="en-US" sz="2100" dirty="0"/>
          </a:p>
        </p:txBody>
      </p:sp>
      <p:sp>
        <p:nvSpPr>
          <p:cNvPr id="23" name="Text 21"/>
          <p:cNvSpPr/>
          <p:nvPr/>
        </p:nvSpPr>
        <p:spPr>
          <a:xfrm>
            <a:off x="5073421" y="3291780"/>
            <a:ext cx="726689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dirty="0">
                <a:solidFill>
                  <a:srgbClr val="FFFFFF">
                    <a:alpha val="5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[f]</a:t>
            </a:r>
            <a:endParaRPr lang="en-US" sz="21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94679" y="1609725"/>
            <a:ext cx="2754344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3900" b="1" dirty="0">
                <a:solidFill>
                  <a:srgbClr val="FFD7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SECTION 3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1412491" y="2333625"/>
            <a:ext cx="6318870" cy="1200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For each pair of sounds, state whether they have</a:t>
            </a:r>
            <a:endParaRPr lang="en-US" sz="2100" dirty="0"/>
          </a:p>
          <a:p>
            <a:pPr algn="ctr" indent="0" marL="0">
              <a:lnSpc>
                <a:spcPts val="31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the </a:t>
            </a:r>
            <a:endParaRPr lang="en-US" sz="2100" dirty="0"/>
          </a:p>
          <a:p>
            <a:pPr algn="ctr" indent="0" marL="0">
              <a:lnSpc>
                <a:spcPts val="3150"/>
              </a:lnSpc>
              <a:buNone/>
            </a:pPr>
            <a:r>
              <a:rPr lang="en-US" sz="2100" b="1" dirty="0">
                <a:solidFill>
                  <a:srgbClr val="FFD7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</a:t>
            </a:r>
            <a:pPr algn="ctr" indent="0" marL="0">
              <a:lnSpc>
                <a:spcPts val="31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or </a:t>
            </a:r>
            <a:pPr algn="ctr" indent="0" marL="0">
              <a:lnSpc>
                <a:spcPts val="3150"/>
              </a:lnSpc>
              <a:buNone/>
            </a:pPr>
            <a:r>
              <a:rPr lang="en-US" sz="2100" b="1" dirty="0">
                <a:solidFill>
                  <a:srgbClr val="FFD7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DIFFERENT</a:t>
            </a:r>
            <a:pPr algn="ctr" indent="0" marL="0">
              <a:lnSpc>
                <a:spcPts val="3150"/>
              </a:lnSpc>
              <a:buNone/>
            </a:pPr>
            <a:endParaRPr lang="en-US" sz="2100" dirty="0"/>
          </a:p>
          <a:p>
            <a:pPr algn="ctr" indent="0" marL="0">
              <a:lnSpc>
                <a:spcPts val="31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place of articulation</a:t>
            </a:r>
            <a:endParaRPr lang="en-US" sz="210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61184" y="1405979"/>
            <a:ext cx="1621631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78140" y="1520279"/>
            <a:ext cx="118772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A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506027" y="2206079"/>
            <a:ext cx="2131945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[t]  [n]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047640" y="3364260"/>
            <a:ext cx="5048720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place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66393" y="1512540"/>
            <a:ext cx="1611064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83455" y="1626840"/>
            <a:ext cx="117694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1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4053286" y="2312640"/>
            <a:ext cx="103713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crash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3113007" y="3150840"/>
            <a:ext cx="2917838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270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_______________</a:t>
            </a:r>
            <a:endParaRPr lang="en-US" sz="27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78610" y="1268760"/>
            <a:ext cx="1386632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59053" y="1364010"/>
            <a:ext cx="102574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A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505879" y="2030760"/>
            <a:ext cx="2131945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[t]  [n]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973650" y="3341340"/>
            <a:ext cx="3196551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spcBef>
                <a:spcPts val="1200"/>
              </a:spcBef>
              <a:buNone/>
            </a:pPr>
            <a:r>
              <a:rPr lang="en-US" sz="30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— alveolar</a:t>
            </a:r>
            <a:endParaRPr lang="en-US" sz="30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55827" y="1405979"/>
            <a:ext cx="1632198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72677" y="1520279"/>
            <a:ext cx="119849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B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436653" y="2206079"/>
            <a:ext cx="2270695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[k]  [g]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047640" y="3364260"/>
            <a:ext cx="5048720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place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73401" y="1268760"/>
            <a:ext cx="1397198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53739" y="1364010"/>
            <a:ext cx="103652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B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436653" y="2030760"/>
            <a:ext cx="2270695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[k]  [g]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3254487" y="3341340"/>
            <a:ext cx="2635026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spcBef>
                <a:spcPts val="1200"/>
              </a:spcBef>
              <a:buNone/>
            </a:pPr>
            <a:r>
              <a:rPr lang="en-US" sz="30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— velar</a:t>
            </a:r>
            <a:endParaRPr lang="en-US" sz="300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50618" y="1405979"/>
            <a:ext cx="1642616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67363" y="1520279"/>
            <a:ext cx="120912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C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436653" y="2206079"/>
            <a:ext cx="2270695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[p]  [k]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047640" y="3364260"/>
            <a:ext cx="5048720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place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68043" y="1295400"/>
            <a:ext cx="1407765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48275" y="1390650"/>
            <a:ext cx="1047301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C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436504" y="2057400"/>
            <a:ext cx="2270695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[p]  [k]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161950" y="3367980"/>
            <a:ext cx="4819951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spcBef>
                <a:spcPts val="1200"/>
              </a:spcBef>
              <a:buNone/>
            </a:pPr>
            <a:r>
              <a:rPr lang="en-US" sz="2700" b="1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DIFFERENT — bilabial / velar</a:t>
            </a:r>
            <a:endParaRPr lang="en-US" sz="27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50618" y="1405979"/>
            <a:ext cx="1642616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67363" y="1520279"/>
            <a:ext cx="120912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D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471112" y="2206079"/>
            <a:ext cx="2201775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[s]  [z]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047640" y="3364260"/>
            <a:ext cx="5048720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place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68043" y="1268760"/>
            <a:ext cx="1407765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48275" y="1364010"/>
            <a:ext cx="1047301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D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470964" y="2030760"/>
            <a:ext cx="2201775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[s]  [z]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973650" y="3341340"/>
            <a:ext cx="3196551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spcBef>
                <a:spcPts val="1200"/>
              </a:spcBef>
              <a:buNone/>
            </a:pPr>
            <a:r>
              <a:rPr lang="en-US" sz="30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— alveolar</a:t>
            </a:r>
            <a:endParaRPr lang="en-US" sz="300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55827" y="1405979"/>
            <a:ext cx="1632198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72677" y="1520279"/>
            <a:ext cx="119849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E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333122" y="2206079"/>
            <a:ext cx="2477756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[m]  [n]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047640" y="3364260"/>
            <a:ext cx="5048720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place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73401" y="1295400"/>
            <a:ext cx="1397198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53739" y="1390650"/>
            <a:ext cx="103652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E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333122" y="2057400"/>
            <a:ext cx="2477756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[m]  [n]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1909346" y="3367980"/>
            <a:ext cx="5325308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spcBef>
                <a:spcPts val="1200"/>
              </a:spcBef>
              <a:buNone/>
            </a:pPr>
            <a:r>
              <a:rPr lang="en-US" sz="2700" b="1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DIFFERENT — bilabial / alveolar</a:t>
            </a:r>
            <a:endParaRPr lang="en-US" sz="2700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61184" y="1405979"/>
            <a:ext cx="1621482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78142" y="1520279"/>
            <a:ext cx="118756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F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450012" y="2206079"/>
            <a:ext cx="2243977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[ʃ]  [tʃ]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047640" y="3364260"/>
            <a:ext cx="5048720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place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83819" y="1356420"/>
            <a:ext cx="1376065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64368" y="1451670"/>
            <a:ext cx="10149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1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4053286" y="2118420"/>
            <a:ext cx="103713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crash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3232519" y="3147120"/>
            <a:ext cx="944073" cy="639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040"/>
              </a:lnSpc>
              <a:buNone/>
            </a:pPr>
            <a:r>
              <a:rPr lang="en-US" sz="3600" b="1" dirty="0">
                <a:solidFill>
                  <a:srgbClr val="FFD700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kræʃ</a:t>
            </a:r>
            <a:endParaRPr lang="en-US" sz="3600" dirty="0"/>
          </a:p>
        </p:txBody>
      </p:sp>
      <p:sp>
        <p:nvSpPr>
          <p:cNvPr id="6" name="Text 4"/>
          <p:cNvSpPr/>
          <p:nvPr/>
        </p:nvSpPr>
        <p:spPr>
          <a:xfrm>
            <a:off x="4342394" y="3227040"/>
            <a:ext cx="1575125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27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voiceless</a:t>
            </a:r>
            <a:endParaRPr lang="en-US" sz="270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78610" y="1268760"/>
            <a:ext cx="1386483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59055" y="1364010"/>
            <a:ext cx="102559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F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449863" y="2030760"/>
            <a:ext cx="2243977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[ʃ]  [tʃ]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3092665" y="3341340"/>
            <a:ext cx="2958522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spcBef>
                <a:spcPts val="1200"/>
              </a:spcBef>
              <a:buNone/>
            </a:pPr>
            <a:r>
              <a:rPr lang="en-US" sz="30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— palatal</a:t>
            </a:r>
            <a:endParaRPr lang="en-US" sz="3000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45260" y="1405979"/>
            <a:ext cx="1653332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61898" y="1520279"/>
            <a:ext cx="122005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G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506027" y="2206079"/>
            <a:ext cx="2131945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[f]  [h]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047640" y="3364260"/>
            <a:ext cx="5048720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place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62685" y="1295400"/>
            <a:ext cx="1418332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42812" y="1390650"/>
            <a:ext cx="1058079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G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505879" y="2057400"/>
            <a:ext cx="2131945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[f]  [h]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1725208" y="3367980"/>
            <a:ext cx="5693435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spcBef>
                <a:spcPts val="1200"/>
              </a:spcBef>
              <a:buNone/>
            </a:pPr>
            <a:r>
              <a:rPr lang="en-US" sz="2700" b="1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DIFFERENT — labiodental / glottal</a:t>
            </a:r>
            <a:endParaRPr lang="en-US" sz="2700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50618" y="1405979"/>
            <a:ext cx="1642616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67363" y="1520279"/>
            <a:ext cx="120912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H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217143" y="2206079"/>
            <a:ext cx="2709714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[b]  [dʒ]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047640" y="3364260"/>
            <a:ext cx="5048720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place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68043" y="1295400"/>
            <a:ext cx="1407765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48275" y="1390650"/>
            <a:ext cx="1047301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H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216994" y="2057400"/>
            <a:ext cx="2709714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[b]  [dʒ]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016370" y="3367980"/>
            <a:ext cx="5111112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spcBef>
                <a:spcPts val="1200"/>
              </a:spcBef>
              <a:buNone/>
            </a:pPr>
            <a:r>
              <a:rPr lang="en-US" sz="2700" b="1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DIFFERENT — bilabial / palatal</a:t>
            </a:r>
            <a:endParaRPr lang="en-US" sz="2700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92885" y="1405979"/>
            <a:ext cx="1558082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10476" y="1520279"/>
            <a:ext cx="1122899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I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506027" y="2206079"/>
            <a:ext cx="2131945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[p]  [f]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047640" y="3364260"/>
            <a:ext cx="5048720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place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10459" y="1295400"/>
            <a:ext cx="1323082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91538" y="1390650"/>
            <a:ext cx="96092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I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506027" y="2057400"/>
            <a:ext cx="2131945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[p]  [f]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1647331" y="3367980"/>
            <a:ext cx="5849338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spcBef>
                <a:spcPts val="1200"/>
              </a:spcBef>
              <a:buNone/>
            </a:pPr>
            <a:r>
              <a:rPr lang="en-US" sz="2700" b="1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DIFFERENT — bilabial / labiodental</a:t>
            </a:r>
            <a:endParaRPr lang="en-US" sz="2700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71751" y="1405979"/>
            <a:ext cx="1600349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88920" y="1520279"/>
            <a:ext cx="116601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J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243405" y="2206079"/>
            <a:ext cx="2657189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[ʒ]  [dʒ]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047640" y="3364260"/>
            <a:ext cx="5048720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place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89177" y="1268760"/>
            <a:ext cx="1365349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69833" y="1364010"/>
            <a:ext cx="100403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J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243257" y="2030760"/>
            <a:ext cx="2657189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[ʒ]  [dʒ]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3092665" y="3341340"/>
            <a:ext cx="2958522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spcBef>
                <a:spcPts val="1200"/>
              </a:spcBef>
              <a:buNone/>
            </a:pPr>
            <a:r>
              <a:rPr lang="en-US" sz="30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— palatal</a:t>
            </a:r>
            <a:endParaRPr lang="en-US" sz="3000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55827" y="1405979"/>
            <a:ext cx="1632198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72677" y="1520279"/>
            <a:ext cx="119849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K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523030" y="2206079"/>
            <a:ext cx="2097941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[s]  [f]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047640" y="3364260"/>
            <a:ext cx="5048720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place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66393" y="1512540"/>
            <a:ext cx="1611064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83455" y="1626840"/>
            <a:ext cx="117694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2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4151049" y="2312640"/>
            <a:ext cx="84160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thud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3113007" y="3150840"/>
            <a:ext cx="2917838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270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_______________</a:t>
            </a:r>
            <a:endParaRPr lang="en-US" sz="2700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73252" y="1295400"/>
            <a:ext cx="1397198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53590" y="1390650"/>
            <a:ext cx="103652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K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522881" y="2057400"/>
            <a:ext cx="2097941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[s]  [f]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1588736" y="3367980"/>
            <a:ext cx="5966380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spcBef>
                <a:spcPts val="1200"/>
              </a:spcBef>
              <a:buNone/>
            </a:pPr>
            <a:r>
              <a:rPr lang="en-US" sz="2700" b="1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DIFFERENT — alveolar / labiodental</a:t>
            </a:r>
            <a:endParaRPr lang="en-US" sz="2700" dirty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66393" y="1405979"/>
            <a:ext cx="1611064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83455" y="1520279"/>
            <a:ext cx="117694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L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527887" y="2206079"/>
            <a:ext cx="2088225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[θ]  [t]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047640" y="3364260"/>
            <a:ext cx="5048720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place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83819" y="1295400"/>
            <a:ext cx="1376065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64368" y="1390650"/>
            <a:ext cx="10149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L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527739" y="2057400"/>
            <a:ext cx="2088225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[θ]  [t]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1996787" y="3367980"/>
            <a:ext cx="5150278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spcBef>
                <a:spcPts val="1200"/>
              </a:spcBef>
              <a:buNone/>
            </a:pPr>
            <a:r>
              <a:rPr lang="en-US" sz="2700" b="1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DIFFERENT — dental / alveolar</a:t>
            </a:r>
            <a:endParaRPr lang="en-US" sz="2700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94679" y="1609725"/>
            <a:ext cx="2754344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3900" b="1" dirty="0">
                <a:solidFill>
                  <a:srgbClr val="FFD7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SECTION 4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1412491" y="2333625"/>
            <a:ext cx="6318870" cy="1200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For each pair of sounds, state whether they have</a:t>
            </a:r>
            <a:endParaRPr lang="en-US" sz="2100" dirty="0"/>
          </a:p>
          <a:p>
            <a:pPr algn="ctr" indent="0" marL="0">
              <a:lnSpc>
                <a:spcPts val="31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the </a:t>
            </a:r>
            <a:endParaRPr lang="en-US" sz="2100" dirty="0"/>
          </a:p>
          <a:p>
            <a:pPr algn="ctr" indent="0" marL="0">
              <a:lnSpc>
                <a:spcPts val="3150"/>
              </a:lnSpc>
              <a:buNone/>
            </a:pPr>
            <a:r>
              <a:rPr lang="en-US" sz="2100" b="1" dirty="0">
                <a:solidFill>
                  <a:srgbClr val="FFD7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</a:t>
            </a:r>
            <a:pPr algn="ctr" indent="0" marL="0">
              <a:lnSpc>
                <a:spcPts val="31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or </a:t>
            </a:r>
            <a:pPr algn="ctr" indent="0" marL="0">
              <a:lnSpc>
                <a:spcPts val="3150"/>
              </a:lnSpc>
              <a:buNone/>
            </a:pPr>
            <a:r>
              <a:rPr lang="en-US" sz="2100" b="1" dirty="0">
                <a:solidFill>
                  <a:srgbClr val="FFD7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DIFFERENT</a:t>
            </a:r>
            <a:pPr algn="ctr" indent="0" marL="0">
              <a:lnSpc>
                <a:spcPts val="3150"/>
              </a:lnSpc>
              <a:buNone/>
            </a:pPr>
            <a:endParaRPr lang="en-US" sz="2100" dirty="0"/>
          </a:p>
          <a:p>
            <a:pPr algn="ctr" indent="0" marL="0">
              <a:lnSpc>
                <a:spcPts val="31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manner of articulation</a:t>
            </a:r>
            <a:endParaRPr lang="en-US" sz="2100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61036" y="1405979"/>
            <a:ext cx="1621631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77991" y="1520279"/>
            <a:ext cx="118772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A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522881" y="2206079"/>
            <a:ext cx="2097941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[s]  [ʃ]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1904034" y="3364260"/>
            <a:ext cx="5335783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manner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78610" y="1268760"/>
            <a:ext cx="1386632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59053" y="1364010"/>
            <a:ext cx="102574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A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523030" y="2030760"/>
            <a:ext cx="2097941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[s]  [ʃ]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854937" y="3341340"/>
            <a:ext cx="3434126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spcBef>
                <a:spcPts val="1200"/>
              </a:spcBef>
              <a:buNone/>
            </a:pPr>
            <a:r>
              <a:rPr lang="en-US" sz="30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— fricatives</a:t>
            </a:r>
            <a:endParaRPr lang="en-US" sz="3000" dirty="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55827" y="1405979"/>
            <a:ext cx="1632198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72677" y="1520279"/>
            <a:ext cx="119849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B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522881" y="2206079"/>
            <a:ext cx="2097941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[t]  [k]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1904034" y="3364260"/>
            <a:ext cx="5335783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manner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73252" y="1268760"/>
            <a:ext cx="1397198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53590" y="1364010"/>
            <a:ext cx="103652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B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522881" y="2030760"/>
            <a:ext cx="2097941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[t]  [k]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3189972" y="3341340"/>
            <a:ext cx="2763908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spcBef>
                <a:spcPts val="1200"/>
              </a:spcBef>
              <a:buNone/>
            </a:pPr>
            <a:r>
              <a:rPr lang="en-US" sz="30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— stops</a:t>
            </a:r>
            <a:endParaRPr lang="en-US" sz="3000" dirty="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50618" y="1405979"/>
            <a:ext cx="1642616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67363" y="1520279"/>
            <a:ext cx="120912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C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471115" y="2206079"/>
            <a:ext cx="2201472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[w]  [j]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1904034" y="3364260"/>
            <a:ext cx="5335783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manner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68043" y="1268760"/>
            <a:ext cx="1407765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48275" y="1364010"/>
            <a:ext cx="1047301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C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471115" y="2030760"/>
            <a:ext cx="2201472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[w]  [j]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3146707" y="3341340"/>
            <a:ext cx="2850437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spcBef>
                <a:spcPts val="1200"/>
              </a:spcBef>
              <a:buNone/>
            </a:pPr>
            <a:r>
              <a:rPr lang="en-US" sz="30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— glides</a:t>
            </a:r>
            <a:endParaRPr lang="en-US" sz="3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83968" y="1356420"/>
            <a:ext cx="1376065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64517" y="1451670"/>
            <a:ext cx="10149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2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4151197" y="2118420"/>
            <a:ext cx="84160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thud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3436062" y="3147120"/>
            <a:ext cx="995080" cy="639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040"/>
              </a:lnSpc>
              <a:buNone/>
            </a:pPr>
            <a:r>
              <a:rPr lang="en-US" sz="3600" b="1" dirty="0">
                <a:solidFill>
                  <a:srgbClr val="FFD700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/θʌd/</a:t>
            </a:r>
            <a:endParaRPr lang="en-US" sz="3600" dirty="0"/>
          </a:p>
        </p:txBody>
      </p:sp>
      <p:sp>
        <p:nvSpPr>
          <p:cNvPr id="6" name="Text 4"/>
          <p:cNvSpPr/>
          <p:nvPr/>
        </p:nvSpPr>
        <p:spPr>
          <a:xfrm>
            <a:off x="4601023" y="3227040"/>
            <a:ext cx="1108022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27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voiced</a:t>
            </a:r>
            <a:endParaRPr lang="en-US" sz="2700" dirty="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50618" y="1405979"/>
            <a:ext cx="1642616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67363" y="1520279"/>
            <a:ext cx="120912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D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441362" y="2206079"/>
            <a:ext cx="2260979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[θ]  [ð]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1904034" y="3364260"/>
            <a:ext cx="5335783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manner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68043" y="1268760"/>
            <a:ext cx="1407765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48275" y="1364010"/>
            <a:ext cx="1047301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D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441510" y="2030760"/>
            <a:ext cx="2260979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[θ]  [ð]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854937" y="3341340"/>
            <a:ext cx="3434126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spcBef>
                <a:spcPts val="1200"/>
              </a:spcBef>
              <a:buNone/>
            </a:pPr>
            <a:r>
              <a:rPr lang="en-US" sz="30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— fricatives</a:t>
            </a:r>
            <a:endParaRPr lang="en-US" sz="3000" dirty="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55827" y="1405979"/>
            <a:ext cx="1632198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72677" y="1520279"/>
            <a:ext cx="119849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E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609409" y="2206079"/>
            <a:ext cx="1924883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[l]  [t]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1904034" y="3364260"/>
            <a:ext cx="5335783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manner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73401" y="1295400"/>
            <a:ext cx="1397198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53739" y="1390650"/>
            <a:ext cx="103652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E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609558" y="2057400"/>
            <a:ext cx="1924883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[l]  [t]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337587" y="3367980"/>
            <a:ext cx="4468826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spcBef>
                <a:spcPts val="1200"/>
              </a:spcBef>
              <a:buNone/>
            </a:pPr>
            <a:r>
              <a:rPr lang="en-US" sz="2700" b="1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DIFFERENT — liquid / stop</a:t>
            </a:r>
            <a:endParaRPr lang="en-US" sz="2700" dirty="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61184" y="1405979"/>
            <a:ext cx="1621482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78142" y="1520279"/>
            <a:ext cx="118756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F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522881" y="2206079"/>
            <a:ext cx="2097941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[f]  [v]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1904034" y="3364260"/>
            <a:ext cx="5335783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manner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78759" y="1268760"/>
            <a:ext cx="1386483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59204" y="1364010"/>
            <a:ext cx="102559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F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523030" y="2030760"/>
            <a:ext cx="2097941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[f]  [v]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854937" y="3341340"/>
            <a:ext cx="3434126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spcBef>
                <a:spcPts val="1200"/>
              </a:spcBef>
              <a:buNone/>
            </a:pPr>
            <a:r>
              <a:rPr lang="en-US" sz="30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— fricatives</a:t>
            </a:r>
            <a:endParaRPr lang="en-US" sz="3000" dirty="0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45260" y="1405979"/>
            <a:ext cx="1653332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61898" y="1520279"/>
            <a:ext cx="122005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G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449863" y="2206079"/>
            <a:ext cx="2243977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[tʃ]  [ʃ]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1904034" y="3364260"/>
            <a:ext cx="5335783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manner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62685" y="1295400"/>
            <a:ext cx="1418332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42812" y="1390650"/>
            <a:ext cx="1058079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G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449863" y="2057400"/>
            <a:ext cx="2243977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[tʃ]  [ʃ]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1821756" y="3367980"/>
            <a:ext cx="5500339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spcBef>
                <a:spcPts val="1200"/>
              </a:spcBef>
              <a:buNone/>
            </a:pPr>
            <a:r>
              <a:rPr lang="en-US" sz="2700" b="1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DIFFERENT — affricate / fricative</a:t>
            </a:r>
            <a:endParaRPr lang="en-US" sz="2700" dirty="0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50618" y="1405979"/>
            <a:ext cx="1642616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67363" y="1520279"/>
            <a:ext cx="120912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H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332973" y="2206079"/>
            <a:ext cx="2477756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[m]  [n]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1904034" y="3364260"/>
            <a:ext cx="5335783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manner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68043" y="1268760"/>
            <a:ext cx="1407765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48275" y="1364010"/>
            <a:ext cx="1047301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H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332973" y="2030760"/>
            <a:ext cx="2477756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[m]  [n]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3103291" y="3341340"/>
            <a:ext cx="2937269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spcBef>
                <a:spcPts val="1200"/>
              </a:spcBef>
              <a:buNone/>
            </a:pPr>
            <a:r>
              <a:rPr lang="en-US" sz="30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— nasals</a:t>
            </a:r>
            <a:endParaRPr lang="en-US" sz="3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66393" y="1512540"/>
            <a:ext cx="1611064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83455" y="1626840"/>
            <a:ext cx="117694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3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4107783" y="2312640"/>
            <a:ext cx="928286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bang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3113007" y="3150840"/>
            <a:ext cx="2917838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270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_______________</a:t>
            </a:r>
            <a:endParaRPr lang="en-US" sz="2700" dirty="0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92885" y="1405979"/>
            <a:ext cx="1558082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10476" y="1520279"/>
            <a:ext cx="1122899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I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591952" y="2206079"/>
            <a:ext cx="1959799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[r]  [j]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1904034" y="3364260"/>
            <a:ext cx="5335783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manner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10310" y="1295400"/>
            <a:ext cx="1323082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91389" y="1390650"/>
            <a:ext cx="96092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I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591952" y="2057400"/>
            <a:ext cx="1959799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[r]  [j]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298574" y="3367980"/>
            <a:ext cx="4546702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spcBef>
                <a:spcPts val="1200"/>
              </a:spcBef>
              <a:buNone/>
            </a:pPr>
            <a:r>
              <a:rPr lang="en-US" sz="2700" b="1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DIFFERENT — liquid / glide</a:t>
            </a:r>
            <a:endParaRPr lang="en-US" sz="2700" dirty="0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71751" y="1405979"/>
            <a:ext cx="1600349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88920" y="1520279"/>
            <a:ext cx="116601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J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160978" y="2206079"/>
            <a:ext cx="2821746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[tʃ]  [dʒ]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1904034" y="3364260"/>
            <a:ext cx="5335783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manner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89177" y="1268760"/>
            <a:ext cx="1365349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69833" y="1364010"/>
            <a:ext cx="100403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J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160978" y="2030760"/>
            <a:ext cx="2821746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[tʃ]  [dʒ]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844161" y="3341340"/>
            <a:ext cx="345553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spcBef>
                <a:spcPts val="1200"/>
              </a:spcBef>
              <a:buNone/>
            </a:pPr>
            <a:r>
              <a:rPr lang="en-US" sz="30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— affricates</a:t>
            </a:r>
            <a:endParaRPr lang="en-US" sz="3000" dirty="0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55827" y="1405979"/>
            <a:ext cx="1632198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72677" y="1520279"/>
            <a:ext cx="119849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K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505879" y="2206079"/>
            <a:ext cx="2131945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[f]  [p]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1904034" y="3364260"/>
            <a:ext cx="5335783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manner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73252" y="1295400"/>
            <a:ext cx="1397198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53590" y="1390650"/>
            <a:ext cx="103652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K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505879" y="2057400"/>
            <a:ext cx="2131945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[f]  [p]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132956" y="3367980"/>
            <a:ext cx="4877940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spcBef>
                <a:spcPts val="1200"/>
              </a:spcBef>
              <a:buNone/>
            </a:pPr>
            <a:r>
              <a:rPr lang="en-US" sz="2700" b="1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DIFFERENT — fricative / stop</a:t>
            </a:r>
            <a:endParaRPr lang="en-US" sz="2700" dirty="0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66393" y="1405979"/>
            <a:ext cx="1611064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83455" y="1520279"/>
            <a:ext cx="117694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L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480224" y="2206079"/>
            <a:ext cx="2183255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[z]  [ʒ]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1904034" y="3364260"/>
            <a:ext cx="5335783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buNone/>
            </a:pPr>
            <a:r>
              <a:rPr lang="en-US" sz="2100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or different manner of articulation?</a:t>
            </a:r>
            <a:endParaRPr lang="en-US" sz="2100" dirty="0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83968" y="1268760"/>
            <a:ext cx="1376065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64517" y="1364010"/>
            <a:ext cx="10149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L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480372" y="2030760"/>
            <a:ext cx="2183255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72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[z]  [ʒ]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854937" y="3341340"/>
            <a:ext cx="3434126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spcBef>
                <a:spcPts val="1200"/>
              </a:spcBef>
              <a:buNone/>
            </a:pPr>
            <a:r>
              <a:rPr lang="en-US" sz="3000" b="1" dirty="0">
                <a:solidFill>
                  <a:srgbClr val="4CAF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SAME — fricatives</a:t>
            </a:r>
            <a:endParaRPr lang="en-US" sz="3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83968" y="1356420"/>
            <a:ext cx="1376065" cy="457200"/>
          </a:xfrm>
          <a:prstGeom prst="roundRect">
            <a:avLst>
              <a:gd name="adj" fmla="val 104167"/>
            </a:avLst>
          </a:prstGeom>
          <a:solidFill>
            <a:srgbClr val="4CAF5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064517" y="1451670"/>
            <a:ext cx="10149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ANSWER 3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4107783" y="2118420"/>
            <a:ext cx="928286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bang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3376251" y="3147120"/>
            <a:ext cx="1114702" cy="639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040"/>
              </a:lnSpc>
              <a:buNone/>
            </a:pPr>
            <a:r>
              <a:rPr lang="en-US" sz="3600" b="1" dirty="0">
                <a:solidFill>
                  <a:srgbClr val="FFD700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/bæŋ/</a:t>
            </a:r>
            <a:endParaRPr lang="en-US" sz="3600" dirty="0"/>
          </a:p>
        </p:txBody>
      </p:sp>
      <p:sp>
        <p:nvSpPr>
          <p:cNvPr id="6" name="Text 4"/>
          <p:cNvSpPr/>
          <p:nvPr/>
        </p:nvSpPr>
        <p:spPr>
          <a:xfrm>
            <a:off x="4659661" y="3227040"/>
            <a:ext cx="1108022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27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voiced</a:t>
            </a:r>
            <a:endParaRPr lang="en-US" sz="2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66393" y="1512540"/>
            <a:ext cx="1611064" cy="495300"/>
          </a:xfrm>
          <a:prstGeom prst="roundRect">
            <a:avLst>
              <a:gd name="adj" fmla="val 96154"/>
            </a:avLst>
          </a:prstGeom>
          <a:solidFill>
            <a:srgbClr val="FFD700"/>
          </a:solidFill>
          <a:ln/>
          <a:effectLst>
            <a:outerShdw sx="100000" sy="100000" kx="0" ky="0" algn="bl" rotWithShape="0" blurRad="76200" dist="38100" dir="5400000">
              <a:srgbClr val="000000">
                <a:alpha val="2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983455" y="1626840"/>
            <a:ext cx="117694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1A1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 4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3913626" y="2312640"/>
            <a:ext cx="131645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though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3113007" y="3150840"/>
            <a:ext cx="2917838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270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_______________</a:t>
            </a:r>
            <a:endParaRPr lang="en-US" sz="2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77</Slides>
  <Notes>77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8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2025-12-13T16:24:35Z</dcterms:created>
  <dcterms:modified xsi:type="dcterms:W3CDTF">2025-12-13T16:24:35Z</dcterms:modified>
</cp:coreProperties>
</file>